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740" r:id="rId1"/>
  </p:sldMasterIdLst>
  <p:notesMasterIdLst>
    <p:notesMasterId r:id="rId10"/>
  </p:notesMasterIdLst>
  <p:sldIdLst>
    <p:sldId id="296" r:id="rId2"/>
    <p:sldId id="297" r:id="rId3"/>
    <p:sldId id="277" r:id="rId4"/>
    <p:sldId id="286" r:id="rId5"/>
    <p:sldId id="295" r:id="rId6"/>
    <p:sldId id="287" r:id="rId7"/>
    <p:sldId id="289" r:id="rId8"/>
    <p:sldId id="290" r:id="rId9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DC9"/>
    <a:srgbClr val="1A65DF"/>
    <a:srgbClr val="6BE962"/>
    <a:srgbClr val="57D251"/>
    <a:srgbClr val="2E7C2F"/>
    <a:srgbClr val="C1FFDD"/>
    <a:srgbClr val="BFBFBF"/>
    <a:srgbClr val="E2E2E2"/>
    <a:srgbClr val="F5F5F8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51" autoAdjust="0"/>
  </p:normalViewPr>
  <p:slideViewPr>
    <p:cSldViewPr>
      <p:cViewPr varScale="1">
        <p:scale>
          <a:sx n="150" d="100"/>
          <a:sy n="150" d="100"/>
        </p:scale>
        <p:origin x="209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g>
</file>

<file path=ppt/media/image12.gif>
</file>

<file path=ppt/media/image13.gif>
</file>

<file path=ppt/media/image14.jpeg>
</file>

<file path=ppt/media/image15.gif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 dirty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 dirty="0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4376AB0-26B1-459C-94F8-198655E09E68}" type="slidenum">
              <a:rPr lang="de-DE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00562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Name | Studiengang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A12A8-AE0B-440D-86A7-404AD5344453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2468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028B-A676-4C95-A2E5-A56BD927836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5434384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028B-A676-4C95-A2E5-A56BD927836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93466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A496-FDD5-45FF-944A-FFC2FEE826ED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06528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60BA4-6D55-4D06-BEAC-0E809866AB01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4665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8E14E-158C-4F03-B65A-C77AEEEA4052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5617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226A-92AF-4DF3-B9D8-BB9EA7604B9B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12493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A5B6E-E602-4BD3-A45D-EC65434FF64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63507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86473-BEA6-48D9-827E-70D822BD99AF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74403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030A1-B2A5-4D37-ABD6-D91D485BB550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915385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713437-EC3B-4CC3-B794-5E9B0F961971}" type="datetimeFigureOut">
              <a:rPr lang="de-DE" smtClean="0"/>
              <a:t>18.02.2025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801B-8AC3-409A-BB94-36D647FE8749}" type="slidenum">
              <a:rPr lang="de-DE" smtClean="0"/>
              <a:pPr/>
              <a:t>‹Nr.›</a:t>
            </a:fld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273840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A435E36-2E5D-CBB9-27D7-D00DEB76586C}"/>
              </a:ext>
            </a:extLst>
          </p:cNvPr>
          <p:cNvSpPr/>
          <p:nvPr userDrawn="1"/>
        </p:nvSpPr>
        <p:spPr>
          <a:xfrm>
            <a:off x="0" y="6453336"/>
            <a:ext cx="9144000" cy="404664"/>
          </a:xfrm>
          <a:prstGeom prst="rect">
            <a:avLst/>
          </a:prstGeom>
          <a:solidFill>
            <a:srgbClr val="E1E5EB"/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Name | Studiengang | Datum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F028B-A676-4C95-A2E5-A56BD927836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Arc 7"/>
          <p:cNvSpPr/>
          <p:nvPr/>
        </p:nvSpPr>
        <p:spPr>
          <a:xfrm>
            <a:off x="-4584810" y="441434"/>
            <a:ext cx="9169620" cy="6211614"/>
          </a:xfrm>
          <a:prstGeom prst="arc">
            <a:avLst>
              <a:gd name="adj1" fmla="val 16200000"/>
              <a:gd name="adj2" fmla="val 5392005"/>
            </a:avLst>
          </a:prstGeom>
          <a:noFill/>
          <a:ln w="19050">
            <a:solidFill>
              <a:schemeClr val="bg1">
                <a:alpha val="50196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Arc 8"/>
          <p:cNvSpPr/>
          <p:nvPr/>
        </p:nvSpPr>
        <p:spPr>
          <a:xfrm>
            <a:off x="-4562639" y="-110362"/>
            <a:ext cx="9125278" cy="6274672"/>
          </a:xfrm>
          <a:prstGeom prst="arc">
            <a:avLst>
              <a:gd name="adj1" fmla="val 16200000"/>
              <a:gd name="adj2" fmla="val 5392005"/>
            </a:avLst>
          </a:prstGeom>
          <a:noFill/>
          <a:ln w="53975">
            <a:gradFill flip="none" rotWithShape="1">
              <a:gsLst>
                <a:gs pos="0">
                  <a:schemeClr val="accent1">
                    <a:lumMod val="60000"/>
                    <a:lumOff val="40000"/>
                    <a:alpha val="23000"/>
                  </a:schemeClr>
                </a:gs>
                <a:gs pos="100000">
                  <a:srgbClr val="D0D7DE">
                    <a:alpha val="10000"/>
                  </a:srgbClr>
                </a:gs>
              </a:gsLst>
              <a:lin ang="54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10" name="Gruppieren 9"/>
          <p:cNvGrpSpPr/>
          <p:nvPr/>
        </p:nvGrpSpPr>
        <p:grpSpPr>
          <a:xfrm>
            <a:off x="-4584810" y="-110362"/>
            <a:ext cx="9169620" cy="6763410"/>
            <a:chOff x="-4584810" y="-110362"/>
            <a:chExt cx="9169620" cy="6763410"/>
          </a:xfrm>
        </p:grpSpPr>
        <p:sp>
          <p:nvSpPr>
            <p:cNvPr id="11" name="Arc 7"/>
            <p:cNvSpPr/>
            <p:nvPr userDrawn="1"/>
          </p:nvSpPr>
          <p:spPr>
            <a:xfrm>
              <a:off x="-4584810" y="441434"/>
              <a:ext cx="9169620" cy="6211614"/>
            </a:xfrm>
            <a:prstGeom prst="arc">
              <a:avLst>
                <a:gd name="adj1" fmla="val 16200000"/>
                <a:gd name="adj2" fmla="val 5392005"/>
              </a:avLst>
            </a:prstGeom>
            <a:noFill/>
            <a:ln w="19050">
              <a:solidFill>
                <a:schemeClr val="bg1">
                  <a:alpha val="50196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2" name="Arc 8"/>
            <p:cNvSpPr/>
            <p:nvPr userDrawn="1"/>
          </p:nvSpPr>
          <p:spPr>
            <a:xfrm>
              <a:off x="-4562639" y="-110362"/>
              <a:ext cx="9125278" cy="6274672"/>
            </a:xfrm>
            <a:prstGeom prst="arc">
              <a:avLst>
                <a:gd name="adj1" fmla="val 16200000"/>
                <a:gd name="adj2" fmla="val 5392005"/>
              </a:avLst>
            </a:prstGeom>
            <a:noFill/>
            <a:ln w="53975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alpha val="23000"/>
                    </a:schemeClr>
                  </a:gs>
                  <a:gs pos="100000">
                    <a:srgbClr val="D0D7DE">
                      <a:alpha val="10000"/>
                    </a:srgbClr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Gruppieren 12"/>
          <p:cNvGrpSpPr/>
          <p:nvPr/>
        </p:nvGrpSpPr>
        <p:grpSpPr>
          <a:xfrm>
            <a:off x="0" y="-14288"/>
            <a:ext cx="2478003" cy="1030920"/>
            <a:chOff x="0" y="-14288"/>
            <a:chExt cx="2478003" cy="10309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Rechteck 13"/>
            <p:cNvSpPr/>
            <p:nvPr userDrawn="1"/>
          </p:nvSpPr>
          <p:spPr>
            <a:xfrm>
              <a:off x="0" y="-14288"/>
              <a:ext cx="2478003" cy="10309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5" name="Picture 2" descr="D:\00000___Pruefungen_SoSe2017\0003_Pruefungen_2D-Visualisierung\Neues material\AMG-Owners-Club-Logo.jpg"/>
            <p:cNvPicPr>
              <a:picLocks noChangeAspect="1" noChangeArrowheads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159172"/>
              <a:ext cx="2478002" cy="6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Arc 7"/>
          <p:cNvSpPr/>
          <p:nvPr userDrawn="1"/>
        </p:nvSpPr>
        <p:spPr>
          <a:xfrm>
            <a:off x="-4584810" y="441434"/>
            <a:ext cx="9169620" cy="6211614"/>
          </a:xfrm>
          <a:prstGeom prst="arc">
            <a:avLst>
              <a:gd name="adj1" fmla="val 16200000"/>
              <a:gd name="adj2" fmla="val 5392005"/>
            </a:avLst>
          </a:prstGeom>
          <a:noFill/>
          <a:ln w="19050">
            <a:solidFill>
              <a:schemeClr val="bg1">
                <a:alpha val="50196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Arc 8"/>
          <p:cNvSpPr/>
          <p:nvPr userDrawn="1"/>
        </p:nvSpPr>
        <p:spPr>
          <a:xfrm>
            <a:off x="-4562639" y="-110362"/>
            <a:ext cx="9125278" cy="6274672"/>
          </a:xfrm>
          <a:prstGeom prst="arc">
            <a:avLst>
              <a:gd name="adj1" fmla="val 16200000"/>
              <a:gd name="adj2" fmla="val 5392005"/>
            </a:avLst>
          </a:prstGeom>
          <a:noFill/>
          <a:ln w="53975">
            <a:gradFill flip="none" rotWithShape="1">
              <a:gsLst>
                <a:gs pos="0">
                  <a:schemeClr val="accent1">
                    <a:lumMod val="60000"/>
                    <a:lumOff val="40000"/>
                    <a:alpha val="23000"/>
                  </a:schemeClr>
                </a:gs>
                <a:gs pos="100000">
                  <a:srgbClr val="D0D7DE">
                    <a:alpha val="10000"/>
                  </a:srgbClr>
                </a:gs>
              </a:gsLst>
              <a:lin ang="54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18" name="Gruppieren 17"/>
          <p:cNvGrpSpPr/>
          <p:nvPr userDrawn="1"/>
        </p:nvGrpSpPr>
        <p:grpSpPr>
          <a:xfrm>
            <a:off x="-4584810" y="-110362"/>
            <a:ext cx="9169620" cy="6763410"/>
            <a:chOff x="-4584810" y="-110362"/>
            <a:chExt cx="9169620" cy="6763410"/>
          </a:xfrm>
        </p:grpSpPr>
        <p:sp>
          <p:nvSpPr>
            <p:cNvPr id="19" name="Arc 7"/>
            <p:cNvSpPr/>
            <p:nvPr userDrawn="1"/>
          </p:nvSpPr>
          <p:spPr>
            <a:xfrm>
              <a:off x="-4584810" y="441434"/>
              <a:ext cx="9169620" cy="6211614"/>
            </a:xfrm>
            <a:prstGeom prst="arc">
              <a:avLst>
                <a:gd name="adj1" fmla="val 16200000"/>
                <a:gd name="adj2" fmla="val 5392005"/>
              </a:avLst>
            </a:prstGeom>
            <a:noFill/>
            <a:ln w="19050">
              <a:solidFill>
                <a:schemeClr val="bg1">
                  <a:alpha val="50196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0" name="Arc 8"/>
            <p:cNvSpPr/>
            <p:nvPr userDrawn="1"/>
          </p:nvSpPr>
          <p:spPr>
            <a:xfrm>
              <a:off x="-4562639" y="-110362"/>
              <a:ext cx="9125278" cy="6274672"/>
            </a:xfrm>
            <a:prstGeom prst="arc">
              <a:avLst>
                <a:gd name="adj1" fmla="val 16200000"/>
                <a:gd name="adj2" fmla="val 5392005"/>
              </a:avLst>
            </a:prstGeom>
            <a:noFill/>
            <a:ln w="53975">
              <a:gradFill flip="none" rotWithShape="1">
                <a:gsLst>
                  <a:gs pos="0">
                    <a:schemeClr val="accent1">
                      <a:lumMod val="60000"/>
                      <a:lumOff val="40000"/>
                      <a:alpha val="23000"/>
                    </a:schemeClr>
                  </a:gs>
                  <a:gs pos="100000">
                    <a:srgbClr val="D0D7DE">
                      <a:alpha val="10000"/>
                    </a:srgbClr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Gruppieren 20"/>
          <p:cNvGrpSpPr/>
          <p:nvPr userDrawn="1"/>
        </p:nvGrpSpPr>
        <p:grpSpPr>
          <a:xfrm>
            <a:off x="0" y="-14288"/>
            <a:ext cx="2478003" cy="1030920"/>
            <a:chOff x="0" y="-14288"/>
            <a:chExt cx="2478003" cy="10309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Rechteck 21"/>
            <p:cNvSpPr/>
            <p:nvPr userDrawn="1"/>
          </p:nvSpPr>
          <p:spPr>
            <a:xfrm>
              <a:off x="0" y="-14288"/>
              <a:ext cx="2478003" cy="10309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23" name="Picture 2" descr="D:\00000___Pruefungen_SoSe2017\0003_Pruefungen_2D-Visualisierung\Neues material\AMG-Owners-Club-Logo.jpg"/>
            <p:cNvPicPr>
              <a:picLocks noChangeAspect="1" noChangeArrowheads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159172"/>
              <a:ext cx="2478002" cy="6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17859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7.png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image" Target="../media/image6.sv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image" Target="../media/image5.png"/><Relationship Id="rId5" Type="http://schemas.openxmlformats.org/officeDocument/2006/relationships/slide" Target="slide6.xml"/><Relationship Id="rId10" Type="http://schemas.openxmlformats.org/officeDocument/2006/relationships/slide" Target="slide2.xml"/><Relationship Id="rId4" Type="http://schemas.openxmlformats.org/officeDocument/2006/relationships/slide" Target="slide5.xml"/><Relationship Id="rId9" Type="http://schemas.openxmlformats.org/officeDocument/2006/relationships/image" Target="../media/image4.svg"/><Relationship Id="rId1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gif"/><Relationship Id="rId7" Type="http://schemas.openxmlformats.org/officeDocument/2006/relationships/slide" Target="slide2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svg"/><Relationship Id="rId11" Type="http://schemas.openxmlformats.org/officeDocument/2006/relationships/image" Target="../media/image8.sv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13.gif"/><Relationship Id="rId9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D12FA496-FDD5-45FF-944A-FFC2FEE826ED}" type="slidenum">
              <a:rPr lang="de-DE" smtClean="0"/>
              <a:pPr/>
              <a:t>1</a:t>
            </a:fld>
            <a:endParaRPr lang="de-DE" sz="1400" dirty="0"/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152400" y="5741640"/>
            <a:ext cx="9144000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260000" rIns="50400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de-DE" sz="2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Herzlich Willkommen im </a:t>
            </a:r>
            <a:r>
              <a:rPr lang="en-US" sz="2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AMG Owners Club e. V.</a:t>
            </a:r>
            <a:endParaRPr lang="de-DE" sz="2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Grafik 12" descr="Ein Bild, das Rad, Fahrzeug, Landfahrzeug, Auto enthält.&#10;&#10;KI-generierte Inhalte können fehlerhaft sein.">
            <a:extLst>
              <a:ext uri="{FF2B5EF4-FFF2-40B4-BE49-F238E27FC236}">
                <a16:creationId xmlns:a16="http://schemas.microsoft.com/office/drawing/2014/main" id="{E1195DF9-205D-643E-2419-2B266BEEB2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85" y="1623408"/>
            <a:ext cx="8495630" cy="361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7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4D21DC0-D0BB-0165-142E-9B52D3A1B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D8BDE1A-B339-3465-85BD-CE1918FC5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Steckbrief</a:t>
            </a:r>
            <a:endParaRPr lang="de-DE" dirty="0"/>
          </a:p>
          <a:p>
            <a:r>
              <a:rPr lang="de-DE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Events 2025</a:t>
            </a:r>
            <a:endParaRPr lang="de-DE" dirty="0"/>
          </a:p>
          <a:p>
            <a:r>
              <a:rPr lang="de-DE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Impressionen</a:t>
            </a:r>
            <a:endParaRPr lang="de-DE" dirty="0"/>
          </a:p>
          <a:p>
            <a:r>
              <a:rPr lang="de-DE" dirty="0"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AMG GT 63 S E L PERFORMANCE</a:t>
            </a:r>
            <a:endParaRPr lang="de-DE" dirty="0"/>
          </a:p>
          <a:p>
            <a:r>
              <a:rPr lang="de-DE" dirty="0"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Neues AMG-Poster</a:t>
            </a:r>
            <a:endParaRPr lang="de-DE" dirty="0"/>
          </a:p>
          <a:p>
            <a:r>
              <a:rPr lang="de-DE" dirty="0"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Kontakt</a:t>
            </a: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1F14A9C-55F2-FA6E-A889-B7B9CF66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224" y="6446043"/>
            <a:ext cx="2895600" cy="365125"/>
          </a:xfrm>
        </p:spPr>
        <p:txBody>
          <a:bodyPr/>
          <a:lstStyle/>
          <a:p>
            <a:r>
              <a:rPr lang="de-DE" dirty="0"/>
              <a:t>Name | Studiengang | Datum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F5E8FA-E5DD-8C0A-DBAF-D983D2ACF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86473-BEA6-48D9-827E-70D822BD99AF}" type="slidenum">
              <a:rPr lang="de-DE" smtClean="0"/>
              <a:pPr/>
              <a:t>2</a:t>
            </a:fld>
            <a:endParaRPr lang="de-DE" sz="1400" dirty="0"/>
          </a:p>
        </p:txBody>
      </p:sp>
      <p:pic>
        <p:nvPicPr>
          <p:cNvPr id="7" name="Grafik 6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3369FAB-8887-D3B4-9CAC-903A3EB9DC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8" name="Grafik 7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C17C26A-8019-7CB1-1578-9915F6457D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9" name="Grafik 8" descr="Start mit einfarbiger Füllung">
            <a:hlinkClick r:id="rId10" action="ppaction://hlinksldjump"/>
            <a:extLst>
              <a:ext uri="{FF2B5EF4-FFF2-40B4-BE49-F238E27FC236}">
                <a16:creationId xmlns:a16="http://schemas.microsoft.com/office/drawing/2014/main" id="{F659700E-CCA6-E8FB-FC5C-DB8E6DAB85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10" name="Grafik 9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C807C882-383F-2C1C-63B1-784ED7A878B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86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Steckbrief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392363" y="3212976"/>
            <a:ext cx="6500117" cy="3312368"/>
          </a:xfrm>
        </p:spPr>
        <p:txBody>
          <a:bodyPr>
            <a:normAutofit fontScale="55000" lnSpcReduction="20000"/>
          </a:bodyPr>
          <a:lstStyle/>
          <a:p>
            <a:r>
              <a:rPr lang="de-DE" dirty="0"/>
              <a:t>Der AMG Owners Club e. V. ist die exklusive Community </a:t>
            </a:r>
            <a:br>
              <a:rPr lang="de-DE" dirty="0"/>
            </a:br>
            <a:r>
              <a:rPr lang="de-DE" dirty="0"/>
              <a:t>für Fahrer &amp; Freunde der Marke Mercedes-AMG. Der Kontakt </a:t>
            </a:r>
            <a:br>
              <a:rPr lang="de-DE" dirty="0"/>
            </a:br>
            <a:r>
              <a:rPr lang="de-DE" dirty="0"/>
              <a:t>zu gleichgesinnten AMG-Enthusiasten, die Faszination der </a:t>
            </a:r>
            <a:br>
              <a:rPr lang="de-DE" dirty="0"/>
            </a:br>
            <a:r>
              <a:rPr lang="de-DE" dirty="0"/>
              <a:t>High-Performance-Fahrzeuge und das Markenerlebnis AMG </a:t>
            </a:r>
            <a:br>
              <a:rPr lang="de-DE" dirty="0"/>
            </a:br>
            <a:r>
              <a:rPr lang="de-DE" dirty="0"/>
              <a:t>stehen im Mittelpunkt.</a:t>
            </a:r>
          </a:p>
          <a:p>
            <a:r>
              <a:rPr lang="de-DE" dirty="0"/>
              <a:t>Der private und unabhängige Verein ist der einzige offiziell von der Mercedes-Benz AG anerkannte Markenclub. </a:t>
            </a:r>
          </a:p>
          <a:p>
            <a:r>
              <a:rPr lang="de-DE" dirty="0"/>
              <a:t>Rund 300 Mitglieder aus Deutschland und der Schweiz gehören mittlerweile zu dieser exklusiven Vereinigung von AMG-Enthusiasten und begleiten eine Vielzahl von Veranstaltungen und regionalen Treffen.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D12FA496-FDD5-45FF-944A-FFC2FEE826ED}" type="slidenum">
              <a:rPr lang="de-DE" smtClean="0"/>
              <a:pPr/>
              <a:t>3</a:t>
            </a:fld>
            <a:endParaRPr lang="de-DE" sz="1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43808" y="1105164"/>
            <a:ext cx="4320000" cy="19276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92EDEE1-BD24-2DDD-F439-9CB6515A4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7" name="Grafik 6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7F8CB34-94BE-B2EF-A95F-C97D0B5EC0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8" name="Grafik 7" descr="Start mit einfarbiger Füllung">
            <a:hlinkClick r:id="rId5" action="ppaction://hlinksldjump"/>
            <a:extLst>
              <a:ext uri="{FF2B5EF4-FFF2-40B4-BE49-F238E27FC236}">
                <a16:creationId xmlns:a16="http://schemas.microsoft.com/office/drawing/2014/main" id="{786EFFAB-EFFB-2C66-53D5-37BB34E73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9" name="Grafik 8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03A18AB1-4E10-9D54-3E8F-F8BA8508D8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6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Events 2025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393131" y="1079500"/>
            <a:ext cx="6427341" cy="52298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Stuttgarter Comedy Clash - Open-Air 2025</a:t>
            </a:r>
            <a:br>
              <a:rPr lang="en-US" sz="1800" dirty="0"/>
            </a:br>
            <a:r>
              <a:rPr lang="en-US" sz="1800" dirty="0"/>
              <a:t>Mercedes-Benz Museum am 01.08.2025</a:t>
            </a: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br>
              <a:rPr lang="de-DE" sz="1800" dirty="0"/>
            </a:br>
            <a:endParaRPr lang="de-DE" sz="1800" dirty="0"/>
          </a:p>
          <a:p>
            <a:r>
              <a:rPr lang="de-DE" sz="1800" dirty="0"/>
              <a:t>Fahrtraining im Testzentrum von Mercedes-Benz Immendingen</a:t>
            </a:r>
            <a:br>
              <a:rPr lang="de-DE" sz="1800" dirty="0"/>
            </a:br>
            <a:r>
              <a:rPr lang="de-DE" sz="1800" dirty="0"/>
              <a:t>26. und 27. April 2025 </a:t>
            </a:r>
          </a:p>
          <a:p>
            <a:r>
              <a:rPr lang="de-DE" sz="1800" dirty="0"/>
              <a:t>Südtirol-Alpenrundfahrt</a:t>
            </a:r>
            <a:br>
              <a:rPr lang="de-DE" sz="1800" dirty="0"/>
            </a:br>
            <a:r>
              <a:rPr lang="de-DE" sz="1800" dirty="0"/>
              <a:t>26. bis 28. September 2025</a:t>
            </a:r>
          </a:p>
          <a:p>
            <a:r>
              <a:rPr lang="de-DE" sz="1800" dirty="0"/>
              <a:t>Werkführung im AMG Headquarter in Affalterbach</a:t>
            </a:r>
            <a:br>
              <a:rPr lang="de-DE" sz="1800" dirty="0"/>
            </a:br>
            <a:r>
              <a:rPr lang="de-DE" sz="1800" dirty="0"/>
              <a:t>25. Oktober 2025</a:t>
            </a:r>
          </a:p>
          <a:p>
            <a:pPr fontAlgn="base">
              <a:spcAft>
                <a:spcPct val="0"/>
              </a:spcAft>
            </a:pPr>
            <a:endParaRPr lang="de-DE" sz="18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D12FA496-FDD5-45FF-944A-FFC2FEE826ED}" type="slidenum">
              <a:rPr lang="de-DE" smtClean="0"/>
              <a:pPr/>
              <a:t>4</a:t>
            </a:fld>
            <a:endParaRPr lang="de-DE" sz="1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43808" y="1707434"/>
            <a:ext cx="3741257" cy="2218996"/>
          </a:xfrm>
          <a:prstGeom prst="rect">
            <a:avLst/>
          </a:prstGeom>
          <a:ln>
            <a:solidFill>
              <a:srgbClr val="F5F5F8"/>
            </a:solidFill>
          </a:ln>
          <a:effectLst>
            <a:outerShdw blurRad="152400" dist="101600" dir="2700000" algn="tl" rotWithShape="0">
              <a:srgbClr val="333333">
                <a:alpha val="3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3A1F331-ADC7-5EB1-55B9-D3036ABF7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7" name="Grafik 6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3974D30-4BCA-6E33-2612-F47BA2A648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9" name="Grafik 8" descr="Start mit einfarbiger Füllung">
            <a:hlinkClick r:id="rId5" action="ppaction://hlinksldjump"/>
            <a:extLst>
              <a:ext uri="{FF2B5EF4-FFF2-40B4-BE49-F238E27FC236}">
                <a16:creationId xmlns:a16="http://schemas.microsoft.com/office/drawing/2014/main" id="{F5BCB00E-5D60-DC66-BB23-9D3A506071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10" name="Grafik 9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34C963BF-16A8-D5A1-A5C4-ADB70294BB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17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Impressionen</a:t>
            </a:r>
            <a:r>
              <a:rPr lang="fr-FR" dirty="0"/>
              <a:t> des Mercedes-AMG C 63 S E L PERFORMANCE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D12FA496-FDD5-45FF-944A-FFC2FEE826ED}" type="slidenum">
              <a:rPr lang="de-DE" smtClean="0"/>
              <a:pPr/>
              <a:t>5</a:t>
            </a:fld>
            <a:endParaRPr lang="de-DE" sz="1400" dirty="0"/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899592" y="4067830"/>
            <a:ext cx="3168352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200" b="1" i="1" dirty="0">
                <a:solidFill>
                  <a:srgbClr val="5F5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 Interieur sorgt für spontane Begeisterung, denn die Kraft und Exklusivität der äußeren Erscheinung ist innen genauso präsent.</a:t>
            </a: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4966494" y="3044860"/>
            <a:ext cx="313389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200" b="1" i="1" dirty="0">
                <a:solidFill>
                  <a:srgbClr val="5F5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Während der GT 63 S mit einem Ladekabel hinter der geöffneten Plug-in-Ladeklappe der Heckschürze angedockt ist, wird der Elektromotor hinter dem Getriebe aufgeladen.. </a:t>
            </a: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4355976" y="5965830"/>
            <a:ext cx="3960440" cy="41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200" b="1" i="1" dirty="0">
                <a:solidFill>
                  <a:srgbClr val="5F5F5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Schwarz matt lackiert lassen sich die 20-Zoll-Schmiederäder im 5‑Doppelspeichen-Design blicken.</a:t>
            </a:r>
          </a:p>
        </p:txBody>
      </p:sp>
      <p:pic>
        <p:nvPicPr>
          <p:cNvPr id="15" name="Grafik 14" descr="Ein Bild, das Transport, Lenkrad, Mittelkonsole, Auto enthäl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9592" y="1988840"/>
            <a:ext cx="2866996" cy="1911331"/>
          </a:xfrm>
          <a:prstGeom prst="rect">
            <a:avLst/>
          </a:prstGeom>
          <a:ln>
            <a:solidFill>
              <a:srgbClr val="F5F5F8"/>
            </a:solidFill>
          </a:ln>
          <a:effectLst>
            <a:outerShdw blurRad="152400" dist="101600" dir="2700000" algn="tl" rotWithShape="0">
              <a:srgbClr val="333333">
                <a:alpha val="36000"/>
              </a:srgbClr>
            </a:outerShdw>
          </a:effectLst>
        </p:spPr>
      </p:pic>
      <p:pic>
        <p:nvPicPr>
          <p:cNvPr id="9" name="Grafik 8" descr="Ein Bild, das Rad, Fahrzeug, Autodesign, Oberklassenfahrzeug enthält.">
            <a:extLst>
              <a:ext uri="{FF2B5EF4-FFF2-40B4-BE49-F238E27FC236}">
                <a16:creationId xmlns:a16="http://schemas.microsoft.com/office/drawing/2014/main" id="{4BE5A855-58FA-CA4E-7203-E34C53AE06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31" t="35564" r="10630" b="7925"/>
          <a:stretch/>
        </p:blipFill>
        <p:spPr>
          <a:xfrm>
            <a:off x="4355976" y="4010148"/>
            <a:ext cx="2448272" cy="1896716"/>
          </a:xfrm>
          <a:prstGeom prst="rect">
            <a:avLst/>
          </a:prstGeom>
          <a:ln>
            <a:solidFill>
              <a:srgbClr val="F5F5F8"/>
            </a:solidFill>
          </a:ln>
          <a:effectLst>
            <a:outerShdw blurRad="152400" dist="101600" dir="2700000" algn="tl" rotWithShape="0">
              <a:srgbClr val="333333">
                <a:alpha val="36000"/>
              </a:srgbClr>
            </a:outerShdw>
          </a:effectLst>
        </p:spPr>
      </p:pic>
      <p:pic>
        <p:nvPicPr>
          <p:cNvPr id="10" name="Grafik 9" descr="Ein Bild, das Fahrzeug, Auto, Landfahrzeug, Autoteile enthält.">
            <a:extLst>
              <a:ext uri="{FF2B5EF4-FFF2-40B4-BE49-F238E27FC236}">
                <a16:creationId xmlns:a16="http://schemas.microsoft.com/office/drawing/2014/main" id="{94ECDCF8-816C-2210-CEAB-8C85667F68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15788" r="15787" b="7449"/>
          <a:stretch/>
        </p:blipFill>
        <p:spPr>
          <a:xfrm>
            <a:off x="4966494" y="1423807"/>
            <a:ext cx="2341810" cy="1562088"/>
          </a:xfrm>
          <a:prstGeom prst="rect">
            <a:avLst/>
          </a:prstGeom>
          <a:ln>
            <a:solidFill>
              <a:srgbClr val="F5F5F8"/>
            </a:solidFill>
          </a:ln>
          <a:effectLst>
            <a:outerShdw blurRad="152400" dist="101600" dir="2700000" algn="tl" rotWithShape="0">
              <a:srgbClr val="333333">
                <a:alpha val="36000"/>
              </a:srgbClr>
            </a:outerShdw>
          </a:effectLst>
        </p:spPr>
      </p:pic>
      <p:pic>
        <p:nvPicPr>
          <p:cNvPr id="12" name="Grafik 11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55FA306-E219-5BF6-4C8D-99C42C4C5B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16" name="Grafik 15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956A90B-034D-D540-D322-BB548D343D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17" name="Grafik 16" descr="Start mit einfarbiger Füllung">
            <a:hlinkClick r:id="rId7" action="ppaction://hlinksldjump"/>
            <a:extLst>
              <a:ext uri="{FF2B5EF4-FFF2-40B4-BE49-F238E27FC236}">
                <a16:creationId xmlns:a16="http://schemas.microsoft.com/office/drawing/2014/main" id="{C1E760D5-E5CC-7592-B82E-E391FAE8FD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18" name="Grafik 17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4F5852B6-33E1-34D6-1B1F-7C7A95771F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20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Der </a:t>
            </a:r>
            <a:r>
              <a:rPr lang="pt-BR" dirty="0"/>
              <a:t>Mercedes-AMG GT 63 S E L PERFORMANCE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607A5B6E-E602-4BD3-A45D-EC65434FF64B}" type="slidenum">
              <a:rPr lang="de-DE" smtClean="0"/>
              <a:pPr/>
              <a:t>6</a:t>
            </a:fld>
            <a:endParaRPr lang="de-DE" sz="1400" dirty="0"/>
          </a:p>
        </p:txBody>
      </p:sp>
      <p:pic>
        <p:nvPicPr>
          <p:cNvPr id="9" name="Grafik 8" descr="Ein Bild, das Fahrzeug, Landfahrzeug, Rad, draußen enthält.">
            <a:extLst>
              <a:ext uri="{FF2B5EF4-FFF2-40B4-BE49-F238E27FC236}">
                <a16:creationId xmlns:a16="http://schemas.microsoft.com/office/drawing/2014/main" id="{D0695427-5B6B-2996-35DE-594A571CDE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737" y="1666610"/>
            <a:ext cx="6994526" cy="4663017"/>
          </a:xfrm>
          <a:prstGeom prst="rect">
            <a:avLst/>
          </a:prstGeom>
        </p:spPr>
      </p:pic>
      <p:pic>
        <p:nvPicPr>
          <p:cNvPr id="10" name="Grafik 9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CB07FE8-5F79-CA7D-A02B-23105B166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11" name="Grafik 10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3F8785E-569E-E559-E1D5-687BF9F25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12" name="Grafik 11" descr="Start mit einfarbiger Füllung">
            <a:hlinkClick r:id="rId5" action="ppaction://hlinksldjump"/>
            <a:extLst>
              <a:ext uri="{FF2B5EF4-FFF2-40B4-BE49-F238E27FC236}">
                <a16:creationId xmlns:a16="http://schemas.microsoft.com/office/drawing/2014/main" id="{E17B87F5-1997-BDA4-E302-884ADDC2D2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13" name="Grafik 12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DFB36F72-9AF4-7CD9-6754-27EEB0E660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9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Neues AMG-Poster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607A5B6E-E602-4BD3-A45D-EC65434FF64B}" type="slidenum">
              <a:rPr lang="de-DE" smtClean="0"/>
              <a:pPr/>
              <a:t>7</a:t>
            </a:fld>
            <a:endParaRPr lang="de-DE" sz="1400" dirty="0"/>
          </a:p>
        </p:txBody>
      </p:sp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43610" y="1124744"/>
            <a:ext cx="7774354" cy="5183999"/>
          </a:xfrm>
          <a:prstGeom prst="rect">
            <a:avLst/>
          </a:prstGeom>
          <a:ln>
            <a:solidFill>
              <a:srgbClr val="F5F5F8"/>
            </a:solidFill>
          </a:ln>
          <a:effectLst>
            <a:outerShdw blurRad="152400" dist="101600" dir="2700000" algn="tl" rotWithShape="0">
              <a:srgbClr val="333333">
                <a:alpha val="3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AB41C50-4046-8327-D26A-EA26E8B03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6" name="Grafik 5" descr="Pfeil nach rechts mit einfarbiger Füllung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A4FB70A-9020-F63C-37C8-8BBDEFD6C0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0112" y="6308725"/>
            <a:ext cx="639762" cy="639762"/>
          </a:xfrm>
          <a:prstGeom prst="rect">
            <a:avLst/>
          </a:prstGeom>
        </p:spPr>
      </p:pic>
      <p:pic>
        <p:nvPicPr>
          <p:cNvPr id="8" name="Grafik 7" descr="Start mit einfarbiger Füllung">
            <a:hlinkClick r:id="rId5" action="ppaction://hlinksldjump"/>
            <a:extLst>
              <a:ext uri="{FF2B5EF4-FFF2-40B4-BE49-F238E27FC236}">
                <a16:creationId xmlns:a16="http://schemas.microsoft.com/office/drawing/2014/main" id="{A6F745F1-0F85-3C1E-93E0-FA61092FC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9" name="Grafik 8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D6085D75-87B1-227D-9F46-07044219CB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1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Kontakt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2771800" y="1079500"/>
            <a:ext cx="5813598" cy="4648200"/>
          </a:xfrm>
        </p:spPr>
        <p:txBody>
          <a:bodyPr>
            <a:normAutofit lnSpcReduction="10000"/>
          </a:bodyPr>
          <a:lstStyle/>
          <a:p>
            <a:pPr marL="0" indent="0">
              <a:buNone/>
              <a:tabLst>
                <a:tab pos="896938" algn="l"/>
              </a:tabLst>
            </a:pPr>
            <a:r>
              <a:rPr lang="en-US" dirty="0"/>
              <a:t>AMG Owners Club e. V.</a:t>
            </a:r>
            <a:br>
              <a:rPr lang="en-US" dirty="0"/>
            </a:br>
            <a:r>
              <a:rPr lang="en-US" dirty="0"/>
              <a:t>Grüffkamp 10</a:t>
            </a:r>
            <a:br>
              <a:rPr lang="en-US" dirty="0"/>
            </a:br>
            <a:r>
              <a:rPr lang="en-US" dirty="0"/>
              <a:t>24159 Kiel / Germany</a:t>
            </a:r>
            <a:endParaRPr lang="de-DE" dirty="0"/>
          </a:p>
          <a:p>
            <a:pPr marL="0" indent="0">
              <a:buNone/>
              <a:tabLst>
                <a:tab pos="896938" algn="l"/>
              </a:tabLst>
            </a:pPr>
            <a:r>
              <a:rPr lang="de-DE" dirty="0"/>
              <a:t>Telefon: 	 +49 151 22 63 04 99</a:t>
            </a:r>
            <a:br>
              <a:rPr lang="de-DE" dirty="0"/>
            </a:br>
            <a:r>
              <a:rPr lang="de-DE" dirty="0"/>
              <a:t>E-Mail:  	info@AMG-Owners-Club.org</a:t>
            </a:r>
          </a:p>
          <a:p>
            <a:pPr marL="0" indent="0">
              <a:buNone/>
              <a:tabLst>
                <a:tab pos="896938" algn="l"/>
              </a:tabLst>
            </a:pPr>
            <a:endParaRPr lang="de-DE" dirty="0"/>
          </a:p>
          <a:p>
            <a:pPr marL="0" indent="0">
              <a:buNone/>
              <a:tabLst>
                <a:tab pos="896938" algn="l"/>
              </a:tabLst>
            </a:pPr>
            <a:r>
              <a:rPr lang="de-DE" dirty="0"/>
              <a:t>Internet: 	www.amg-owners-club.org/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0" y="6578600"/>
            <a:ext cx="2895600" cy="2524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Simon Feldmann | ID | 18.02.2025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7010400" y="6578600"/>
            <a:ext cx="2133600" cy="252413"/>
          </a:xfrm>
          <a:prstGeom prst="rect">
            <a:avLst/>
          </a:prstGeom>
        </p:spPr>
        <p:txBody>
          <a:bodyPr/>
          <a:lstStyle/>
          <a:p>
            <a:fld id="{607A5B6E-E602-4BD3-A45D-EC65434FF64B}" type="slidenum">
              <a:rPr lang="de-DE" smtClean="0"/>
              <a:pPr/>
              <a:t>8</a:t>
            </a:fld>
            <a:endParaRPr lang="de-DE" sz="1400" dirty="0"/>
          </a:p>
        </p:txBody>
      </p:sp>
      <p:pic>
        <p:nvPicPr>
          <p:cNvPr id="2" name="Grafik 1" descr="Pfeil nach rechts mit einfarbiger Füllung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8D0A134-6EB4-89C1-0D87-27753C019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987824" y="6308725"/>
            <a:ext cx="639762" cy="639762"/>
          </a:xfrm>
          <a:prstGeom prst="rect">
            <a:avLst/>
          </a:prstGeom>
        </p:spPr>
      </p:pic>
      <p:pic>
        <p:nvPicPr>
          <p:cNvPr id="9" name="Grafik 8" descr="Start mit einfarbiger Füllung">
            <a:hlinkClick r:id="rId4" action="ppaction://hlinksldjump"/>
            <a:extLst>
              <a:ext uri="{FF2B5EF4-FFF2-40B4-BE49-F238E27FC236}">
                <a16:creationId xmlns:a16="http://schemas.microsoft.com/office/drawing/2014/main" id="{4828E9D6-844A-E376-9108-945EA07180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5775" y="6405550"/>
            <a:ext cx="452450" cy="452450"/>
          </a:xfrm>
          <a:prstGeom prst="rect">
            <a:avLst/>
          </a:prstGeom>
        </p:spPr>
      </p:pic>
      <p:pic>
        <p:nvPicPr>
          <p:cNvPr id="11" name="Grafik 10" descr="Schließen mit einfarbiger Füllung">
            <a:hlinkClick r:id="" action="ppaction://hlinkshowjump?jump=endshow"/>
            <a:extLst>
              <a:ext uri="{FF2B5EF4-FFF2-40B4-BE49-F238E27FC236}">
                <a16:creationId xmlns:a16="http://schemas.microsoft.com/office/drawing/2014/main" id="{7D39AFF7-AF55-2140-9C74-53E07F9B65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16696" y="6448856"/>
            <a:ext cx="382157" cy="3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9746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erDesign.potx" id="{2ECFA93F-AF7D-4944-8B07-58F85E1AF253}" vid="{55AC575B-DF87-4D57-A60D-F405E868C5ED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AMG Eigentuemer Club_2025_Design</Template>
  <TotalTime>0</TotalTime>
  <Words>343</Words>
  <Application>Microsoft Office PowerPoint</Application>
  <PresentationFormat>Bildschirmpräsentation (4:3)</PresentationFormat>
  <Paragraphs>44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Calibri</vt:lpstr>
      <vt:lpstr>Arial</vt:lpstr>
      <vt:lpstr>Times New Roman</vt:lpstr>
      <vt:lpstr>Larissa</vt:lpstr>
      <vt:lpstr>PowerPoint-Präsentation</vt:lpstr>
      <vt:lpstr>Übersicht</vt:lpstr>
      <vt:lpstr>Steckbrief</vt:lpstr>
      <vt:lpstr>Events 2025</vt:lpstr>
      <vt:lpstr>Impressionen des Mercedes-AMG C 63 S E L PERFORMANCE</vt:lpstr>
      <vt:lpstr>Der Mercedes-AMG GT 63 S E L PERFORMANCE</vt:lpstr>
      <vt:lpstr>Neues AMG-Poster</vt:lpstr>
      <vt:lpstr>Kontakt</vt:lpstr>
    </vt:vector>
  </TitlesOfParts>
  <Company>Hochschule Aalen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00650</dc:creator>
  <cp:lastModifiedBy>Simon Feldmann</cp:lastModifiedBy>
  <cp:revision>210</cp:revision>
  <dcterms:created xsi:type="dcterms:W3CDTF">2010-07-15T07:28:26Z</dcterms:created>
  <dcterms:modified xsi:type="dcterms:W3CDTF">2025-02-18T11:04:33Z</dcterms:modified>
</cp:coreProperties>
</file>

<file path=docProps/thumbnail.jpeg>
</file>